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8" r:id="rId3"/>
    <p:sldId id="259" r:id="rId4"/>
    <p:sldId id="260" r:id="rId5"/>
    <p:sldId id="268" r:id="rId6"/>
    <p:sldId id="269" r:id="rId7"/>
    <p:sldId id="261" r:id="rId8"/>
    <p:sldId id="262" r:id="rId9"/>
    <p:sldId id="264" r:id="rId10"/>
    <p:sldId id="263" r:id="rId11"/>
    <p:sldId id="257" r:id="rId12"/>
    <p:sldId id="267" r:id="rId13"/>
    <p:sldId id="266" r:id="rId14"/>
  </p:sldIdLst>
  <p:sldSz cx="9601200" cy="12801600" type="A3"/>
  <p:notesSz cx="7104063" cy="10234613"/>
  <p:defaultTextStyle>
    <a:defPPr>
      <a:defRPr lang="en-US"/>
    </a:defPPr>
    <a:lvl1pPr marL="0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7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35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52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70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87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05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22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40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3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36" d="100"/>
          <a:sy n="36" d="100"/>
        </p:scale>
        <p:origin x="2346" y="84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9537" y="4693922"/>
            <a:ext cx="6930475" cy="4223859"/>
          </a:xfrm>
        </p:spPr>
        <p:txBody>
          <a:bodyPr anchor="b">
            <a:normAutofit/>
          </a:bodyPr>
          <a:lstStyle>
            <a:lvl1pPr>
              <a:defRPr sz="567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9537" y="8917778"/>
            <a:ext cx="6930475" cy="2102395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800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60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4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360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8"/>
          <p:cNvSpPr/>
          <p:nvPr/>
        </p:nvSpPr>
        <p:spPr bwMode="auto">
          <a:xfrm>
            <a:off x="-33304" y="8066162"/>
            <a:ext cx="1465247" cy="1459326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44501" y="8455145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4407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536" y="1137921"/>
            <a:ext cx="6921585" cy="5818475"/>
          </a:xfrm>
        </p:spPr>
        <p:txBody>
          <a:bodyPr anchor="ctr">
            <a:normAutofit/>
          </a:bodyPr>
          <a:lstStyle>
            <a:lvl1pPr algn="l">
              <a:defRPr sz="504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9536" y="8127554"/>
            <a:ext cx="6921585" cy="2904279"/>
          </a:xfrm>
        </p:spPr>
        <p:txBody>
          <a:bodyPr anchor="ctr">
            <a:normAutofit/>
          </a:bodyPr>
          <a:lstStyle>
            <a:lvl1pPr marL="0" indent="0" algn="l">
              <a:buNone/>
              <a:defRPr sz="189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8006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2" y="5910852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6789" y="6055730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5971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7530" y="1137921"/>
            <a:ext cx="6415066" cy="5405120"/>
          </a:xfrm>
        </p:spPr>
        <p:txBody>
          <a:bodyPr anchor="ctr">
            <a:normAutofit/>
          </a:bodyPr>
          <a:lstStyle>
            <a:lvl1pPr algn="l">
              <a:defRPr sz="504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36771" y="6543041"/>
            <a:ext cx="5936582" cy="711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8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8006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40180" indent="0">
              <a:buFontTx/>
              <a:buNone/>
              <a:defRPr/>
            </a:lvl4pPr>
            <a:lvl5pPr marL="192024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9536" y="8127554"/>
            <a:ext cx="6921585" cy="2904279"/>
          </a:xfrm>
        </p:spPr>
        <p:txBody>
          <a:bodyPr anchor="ctr">
            <a:normAutofit/>
          </a:bodyPr>
          <a:lstStyle>
            <a:lvl1pPr marL="0" indent="0" algn="l">
              <a:buNone/>
              <a:defRPr sz="189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8006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62" y="5910852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6789" y="6055730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1898734" y="1209609"/>
            <a:ext cx="480185" cy="1091583"/>
          </a:xfrm>
          <a:prstGeom prst="rect">
            <a:avLst/>
          </a:prstGeom>
        </p:spPr>
        <p:txBody>
          <a:bodyPr vert="horz" lIns="96012" tIns="48006" rIns="96012" bIns="48006" rtlCol="0" anchor="ctr">
            <a:noAutofit/>
          </a:bodyPr>
          <a:lstStyle/>
          <a:p>
            <a:pPr lvl="0"/>
            <a:r>
              <a:rPr lang="en-US" sz="84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578012" y="5423238"/>
            <a:ext cx="480185" cy="1091583"/>
          </a:xfrm>
          <a:prstGeom prst="rect">
            <a:avLst/>
          </a:prstGeom>
        </p:spPr>
        <p:txBody>
          <a:bodyPr vert="horz" lIns="96012" tIns="48006" rIns="96012" bIns="48006" rtlCol="0" anchor="ctr">
            <a:noAutofit/>
          </a:bodyPr>
          <a:lstStyle/>
          <a:p>
            <a:pPr lvl="0"/>
            <a:r>
              <a:rPr lang="en-US" sz="84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2555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536" y="4551684"/>
            <a:ext cx="6921585" cy="5086377"/>
          </a:xfrm>
        </p:spPr>
        <p:txBody>
          <a:bodyPr anchor="b">
            <a:normAutofit/>
          </a:bodyPr>
          <a:lstStyle>
            <a:lvl1pPr algn="l">
              <a:defRPr sz="504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39536" y="9672321"/>
            <a:ext cx="6921585" cy="136196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62" y="9166567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6789" y="9301766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3241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297530" y="1137921"/>
            <a:ext cx="6415066" cy="5405120"/>
          </a:xfrm>
        </p:spPr>
        <p:txBody>
          <a:bodyPr anchor="ctr">
            <a:normAutofit/>
          </a:bodyPr>
          <a:lstStyle>
            <a:lvl1pPr algn="l">
              <a:defRPr sz="504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39537" y="8107680"/>
            <a:ext cx="7022707" cy="15646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520">
                <a:solidFill>
                  <a:schemeClr val="accent1"/>
                </a:solidFill>
              </a:defRPr>
            </a:lvl1pPr>
            <a:lvl2pPr marL="48006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40180" indent="0">
              <a:buFontTx/>
              <a:buNone/>
              <a:defRPr/>
            </a:lvl4pPr>
            <a:lvl5pPr marL="192024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39537" y="9672321"/>
            <a:ext cx="7022707" cy="136196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62" y="9166567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6789" y="9301766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1898734" y="1209609"/>
            <a:ext cx="480185" cy="1091583"/>
          </a:xfrm>
          <a:prstGeom prst="rect">
            <a:avLst/>
          </a:prstGeom>
        </p:spPr>
        <p:txBody>
          <a:bodyPr vert="horz" lIns="96012" tIns="48006" rIns="96012" bIns="48006" rtlCol="0" anchor="ctr">
            <a:noAutofit/>
          </a:bodyPr>
          <a:lstStyle/>
          <a:p>
            <a:pPr lvl="0"/>
            <a:r>
              <a:rPr lang="en-US" sz="84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78012" y="5423238"/>
            <a:ext cx="480185" cy="1091583"/>
          </a:xfrm>
          <a:prstGeom prst="rect">
            <a:avLst/>
          </a:prstGeom>
        </p:spPr>
        <p:txBody>
          <a:bodyPr vert="horz" lIns="96012" tIns="48006" rIns="96012" bIns="48006" rtlCol="0" anchor="ctr">
            <a:noAutofit/>
          </a:bodyPr>
          <a:lstStyle/>
          <a:p>
            <a:pPr lvl="0"/>
            <a:r>
              <a:rPr lang="en-US" sz="84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0529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537" y="1171161"/>
            <a:ext cx="6921583" cy="5376037"/>
          </a:xfrm>
        </p:spPr>
        <p:txBody>
          <a:bodyPr anchor="ctr">
            <a:normAutofit/>
          </a:bodyPr>
          <a:lstStyle>
            <a:lvl1pPr algn="l">
              <a:defRPr sz="504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39536" y="8107680"/>
            <a:ext cx="6921585" cy="15646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520">
                <a:solidFill>
                  <a:schemeClr val="accent1"/>
                </a:solidFill>
              </a:defRPr>
            </a:lvl1pPr>
            <a:lvl2pPr marL="48006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40180" indent="0">
              <a:buFontTx/>
              <a:buNone/>
              <a:defRPr/>
            </a:lvl4pPr>
            <a:lvl5pPr marL="192024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39536" y="9672321"/>
            <a:ext cx="6921585" cy="136196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2" y="9166567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6789" y="9301766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2437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2" y="1327564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2854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22463" y="1171159"/>
            <a:ext cx="1738939" cy="9863125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39538" y="1171159"/>
            <a:ext cx="4952165" cy="986312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2" y="1327564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5889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2463" y="1165006"/>
            <a:ext cx="6918659" cy="239099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9536" y="3982721"/>
            <a:ext cx="6921585" cy="705156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2" y="1327564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940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536" y="3872516"/>
            <a:ext cx="6921585" cy="2741760"/>
          </a:xfrm>
        </p:spPr>
        <p:txBody>
          <a:bodyPr anchor="b"/>
          <a:lstStyle>
            <a:lvl1pPr algn="l">
              <a:defRPr sz="4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9536" y="6685280"/>
            <a:ext cx="6921585" cy="1606080"/>
          </a:xfrm>
        </p:spPr>
        <p:txBody>
          <a:bodyPr anchor="t"/>
          <a:lstStyle>
            <a:lvl1pPr marL="0" indent="0" algn="l">
              <a:buNone/>
              <a:defRPr sz="2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8006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62" y="5910852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6789" y="6055730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5679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39537" y="3988519"/>
            <a:ext cx="3357409" cy="7032474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04173" y="3988519"/>
            <a:ext cx="3356948" cy="7032474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62" y="1327564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6789" y="1470530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0540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78620" y="4156369"/>
            <a:ext cx="3018326" cy="1075688"/>
          </a:xfrm>
        </p:spPr>
        <p:txBody>
          <a:bodyPr anchor="b">
            <a:noAutofit/>
          </a:bodyPr>
          <a:lstStyle>
            <a:lvl1pPr marL="0" indent="0">
              <a:buNone/>
              <a:defRPr sz="2520" b="0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9537" y="5232059"/>
            <a:ext cx="3357409" cy="579731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38963" y="4150345"/>
            <a:ext cx="3016901" cy="1075688"/>
          </a:xfrm>
        </p:spPr>
        <p:txBody>
          <a:bodyPr anchor="b">
            <a:noAutofit/>
          </a:bodyPr>
          <a:lstStyle>
            <a:lvl1pPr marL="0" indent="0">
              <a:buNone/>
              <a:defRPr sz="2520" b="0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00400" y="5226033"/>
            <a:ext cx="3355464" cy="579731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62" y="1327564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6789" y="1470530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8640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2460" y="1165006"/>
            <a:ext cx="6918660" cy="239099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62" y="1327564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0567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62" y="1327564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1006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537" y="832699"/>
            <a:ext cx="2761063" cy="1822448"/>
          </a:xfrm>
        </p:spPr>
        <p:txBody>
          <a:bodyPr anchor="b"/>
          <a:lstStyle>
            <a:lvl1pPr algn="l">
              <a:defRPr sz="21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0670" y="832702"/>
            <a:ext cx="3980451" cy="10107931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39537" y="2984078"/>
            <a:ext cx="2761063" cy="7956547"/>
          </a:xfrm>
        </p:spPr>
        <p:txBody>
          <a:bodyPr/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2" y="1327564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5428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536" y="8961120"/>
            <a:ext cx="6921585" cy="1057912"/>
          </a:xfrm>
        </p:spPr>
        <p:txBody>
          <a:bodyPr anchor="b">
            <a:normAutofit/>
          </a:bodyPr>
          <a:lstStyle>
            <a:lvl1pPr algn="l">
              <a:defRPr sz="252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39536" y="1185268"/>
            <a:ext cx="6921585" cy="719594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39536" y="10019030"/>
            <a:ext cx="6921585" cy="921596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2" y="9166567"/>
            <a:ext cx="1426274" cy="948276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6789" y="9301766"/>
            <a:ext cx="614228" cy="681567"/>
          </a:xfrm>
        </p:spPr>
        <p:txBody>
          <a:bodyPr/>
          <a:lstStyle/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4606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426720"/>
            <a:ext cx="2080260" cy="12392106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1442" y="532"/>
            <a:ext cx="2049886" cy="1279220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92024" cy="12801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42460" y="1165006"/>
            <a:ext cx="6918660" cy="23909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9536" y="3982720"/>
            <a:ext cx="6921585" cy="7254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61021" y="11452167"/>
            <a:ext cx="804699" cy="690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99D6-D75F-4FAA-940E-0BB901416BD2}" type="datetimeFigureOut">
              <a:rPr lang="pt-BR" smtClean="0"/>
              <a:t>14/01/2025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39536" y="11453512"/>
            <a:ext cx="6002312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6789" y="1470530"/>
            <a:ext cx="614228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0">
                <a:solidFill>
                  <a:srgbClr val="FEFFFF"/>
                </a:solidFill>
              </a:defRPr>
            </a:lvl1pPr>
          </a:lstStyle>
          <a:p>
            <a:fld id="{AA78EC78-7024-4AAC-9A61-83C280C635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0404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80060" rtl="0" eaLnBrk="1" latinLnBrk="0" hangingPunct="1">
        <a:spcBef>
          <a:spcPct val="0"/>
        </a:spcBef>
        <a:buNone/>
        <a:defRPr sz="378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0045" indent="-360045" algn="l" defTabSz="480060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9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80098" indent="-300038" algn="l" defTabSz="480060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0150" indent="-240030" algn="l" defTabSz="480060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7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80210" indent="-240030" algn="l" defTabSz="480060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60270" indent="-240030" algn="l" defTabSz="480060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40330" indent="-240030" algn="l" defTabSz="480060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120390" indent="-240030" algn="l" defTabSz="480060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600450" indent="-240030" algn="l" defTabSz="480060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080510" indent="-240030" algn="l" defTabSz="480060" rtl="0" eaLnBrk="1" latinLnBrk="0" hangingPunct="1">
        <a:spcBef>
          <a:spcPts val="10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006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48006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48006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48006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48006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48006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48006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48006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48006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ixa.gov.br/voce/poupanca-e-investimentos/" TargetMode="External"/><Relationship Id="rId2" Type="http://schemas.openxmlformats.org/officeDocument/2006/relationships/hyperlink" Target="https://www.caixa.gov.br/voce/previdencia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aixa.gov.br/fundos-investimento/fundos-de-acoes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90184B2F-66D2-DBAF-D362-4F9F4BE20ADD}"/>
              </a:ext>
            </a:extLst>
          </p:cNvPr>
          <p:cNvSpPr/>
          <p:nvPr/>
        </p:nvSpPr>
        <p:spPr>
          <a:xfrm>
            <a:off x="-37147" y="11744325"/>
            <a:ext cx="9638347" cy="10572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8F5E72C-12A2-5D3F-0E32-9FE23DA86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601200" cy="119633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AB31DC-1870-AB54-1AB0-765C77D4C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7147" y="11972924"/>
            <a:ext cx="9601200" cy="828673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ctr"/>
            <a:r>
              <a:rPr lang="pt-BR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Vanessa Tardioli Pereira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CF89BCE-E83D-EA2F-7EAD-9FEA3BF8DA32}"/>
              </a:ext>
            </a:extLst>
          </p:cNvPr>
          <p:cNvSpPr/>
          <p:nvPr/>
        </p:nvSpPr>
        <p:spPr>
          <a:xfrm>
            <a:off x="1" y="10192873"/>
            <a:ext cx="9638347" cy="7261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Salvando sua vida financeira</a:t>
            </a:r>
          </a:p>
        </p:txBody>
      </p:sp>
    </p:spTree>
    <p:extLst>
      <p:ext uri="{BB962C8B-B14F-4D97-AF65-F5344CB8AC3E}">
        <p14:creationId xmlns:p14="http://schemas.microsoft.com/office/powerpoint/2010/main" val="278848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26A5AD0-120D-241B-EE3B-D03AE410ADD8}"/>
              </a:ext>
            </a:extLst>
          </p:cNvPr>
          <p:cNvSpPr/>
          <p:nvPr/>
        </p:nvSpPr>
        <p:spPr>
          <a:xfrm>
            <a:off x="2042462" y="1165005"/>
            <a:ext cx="6898656" cy="19909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Capítulo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6: </a:t>
            </a:r>
            <a:br>
              <a:rPr lang="pt-B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</a:b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Dicas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de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Ouro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para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Jovens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Investidores</a:t>
            </a:r>
            <a:endParaRPr sz="32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2462" y="4356846"/>
            <a:ext cx="6898656" cy="7279748"/>
          </a:xfrm>
        </p:spPr>
        <p:txBody>
          <a:bodyPr>
            <a:no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sz="2400" dirty="0" err="1"/>
              <a:t>Comece</a:t>
            </a:r>
            <a:r>
              <a:rPr sz="2400" dirty="0"/>
              <a:t> </a:t>
            </a:r>
            <a:r>
              <a:rPr sz="2400" dirty="0" err="1"/>
              <a:t>cedo</a:t>
            </a:r>
            <a:r>
              <a:rPr sz="2400" dirty="0"/>
              <a:t>: </a:t>
            </a:r>
            <a:r>
              <a:rPr sz="2400" dirty="0" err="1"/>
              <a:t>mais</a:t>
            </a:r>
            <a:r>
              <a:rPr sz="2400" dirty="0"/>
              <a:t> tempo para </a:t>
            </a:r>
            <a:r>
              <a:rPr sz="2400" dirty="0" err="1"/>
              <a:t>juros</a:t>
            </a:r>
            <a:r>
              <a:rPr sz="2400" dirty="0"/>
              <a:t> </a:t>
            </a:r>
            <a:r>
              <a:rPr sz="2400" dirty="0" err="1"/>
              <a:t>compostos</a:t>
            </a:r>
            <a:r>
              <a:rPr sz="2400" dirty="0"/>
              <a:t>.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sz="2400" dirty="0" err="1"/>
              <a:t>Reinvista</a:t>
            </a:r>
            <a:r>
              <a:rPr sz="2400" dirty="0"/>
              <a:t> </a:t>
            </a:r>
            <a:r>
              <a:rPr sz="2400" dirty="0" err="1"/>
              <a:t>rendimentos</a:t>
            </a:r>
            <a:r>
              <a:rPr sz="2400" dirty="0"/>
              <a:t> para </a:t>
            </a:r>
            <a:r>
              <a:rPr sz="2400" dirty="0" err="1"/>
              <a:t>acumular</a:t>
            </a:r>
            <a:r>
              <a:rPr sz="2400" dirty="0"/>
              <a:t> </a:t>
            </a:r>
            <a:r>
              <a:rPr sz="2400" dirty="0" err="1"/>
              <a:t>mais</a:t>
            </a:r>
            <a:r>
              <a:rPr sz="2400" dirty="0"/>
              <a:t>.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sz="2400" dirty="0" err="1"/>
              <a:t>Eduque</a:t>
            </a:r>
            <a:r>
              <a:rPr sz="2400" dirty="0"/>
              <a:t>-se </a:t>
            </a:r>
            <a:r>
              <a:rPr sz="2400" dirty="0" err="1"/>
              <a:t>financeiramente</a:t>
            </a:r>
            <a:r>
              <a:rPr sz="2400" dirty="0"/>
              <a:t>: </a:t>
            </a:r>
            <a:r>
              <a:rPr sz="2400" dirty="0" err="1"/>
              <a:t>leia</a:t>
            </a:r>
            <a:r>
              <a:rPr sz="2400" dirty="0"/>
              <a:t>, </a:t>
            </a:r>
            <a:r>
              <a:rPr sz="2400" dirty="0" err="1"/>
              <a:t>faça</a:t>
            </a:r>
            <a:r>
              <a:rPr sz="2400" dirty="0"/>
              <a:t> </a:t>
            </a:r>
            <a:r>
              <a:rPr sz="2400" dirty="0" err="1"/>
              <a:t>cursos</a:t>
            </a:r>
            <a:r>
              <a:rPr sz="2400" dirty="0"/>
              <a:t>.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sz="2400" dirty="0"/>
              <a:t>Evite </a:t>
            </a:r>
            <a:r>
              <a:rPr sz="2400" dirty="0" err="1"/>
              <a:t>dívidas</a:t>
            </a:r>
            <a:r>
              <a:rPr sz="2400" dirty="0"/>
              <a:t>: </a:t>
            </a:r>
            <a:r>
              <a:rPr sz="2400" dirty="0" err="1"/>
              <a:t>priorize</a:t>
            </a:r>
            <a:r>
              <a:rPr sz="2400" dirty="0"/>
              <a:t> </a:t>
            </a:r>
            <a:r>
              <a:rPr sz="2400" dirty="0" err="1"/>
              <a:t>pagar</a:t>
            </a:r>
            <a:r>
              <a:rPr sz="2400" dirty="0"/>
              <a:t> à vista.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sz="2400" dirty="0" err="1"/>
              <a:t>Disciplina</a:t>
            </a:r>
            <a:r>
              <a:rPr sz="2400" dirty="0"/>
              <a:t> </a:t>
            </a:r>
            <a:r>
              <a:rPr sz="2400" dirty="0" err="1"/>
              <a:t>hoje</a:t>
            </a:r>
            <a:r>
              <a:rPr sz="2400" dirty="0"/>
              <a:t> </a:t>
            </a:r>
            <a:r>
              <a:rPr sz="2400" dirty="0" err="1"/>
              <a:t>resulta</a:t>
            </a:r>
            <a:r>
              <a:rPr sz="2400" dirty="0"/>
              <a:t> </a:t>
            </a:r>
            <a:r>
              <a:rPr sz="2400" dirty="0" err="1"/>
              <a:t>em</a:t>
            </a:r>
            <a:r>
              <a:rPr sz="2400" dirty="0"/>
              <a:t> </a:t>
            </a:r>
            <a:r>
              <a:rPr sz="2400" dirty="0" err="1"/>
              <a:t>grandes</a:t>
            </a:r>
            <a:r>
              <a:rPr sz="2400" dirty="0"/>
              <a:t> </a:t>
            </a:r>
            <a:r>
              <a:rPr sz="2400" dirty="0" err="1"/>
              <a:t>conquistas</a:t>
            </a:r>
            <a:r>
              <a:rPr sz="2400" dirty="0"/>
              <a:t> </a:t>
            </a:r>
            <a:r>
              <a:rPr sz="2400" dirty="0" err="1"/>
              <a:t>futuras</a:t>
            </a:r>
            <a:r>
              <a:rPr sz="2400" dirty="0"/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E8C80-E71D-DB4F-60E7-1ADBC66A6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408018D1-2B96-04FC-454C-840621A0563D}"/>
              </a:ext>
            </a:extLst>
          </p:cNvPr>
          <p:cNvSpPr/>
          <p:nvPr/>
        </p:nvSpPr>
        <p:spPr>
          <a:xfrm>
            <a:off x="67235" y="0"/>
            <a:ext cx="9601200" cy="128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BC765B-CEAD-28B6-875E-86FCDC3A56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90" y="376518"/>
            <a:ext cx="8161020" cy="4061011"/>
          </a:xfrm>
        </p:spPr>
        <p:txBody>
          <a:bodyPr>
            <a:noAutofit/>
          </a:bodyPr>
          <a:lstStyle/>
          <a:p>
            <a:pPr algn="just" defTabSz="457200"/>
            <a:r>
              <a:rPr lang="pt-B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A Liga dos Jovens Investidores é sobre transformar sonhos em realidade. Cada decisão financeira é um passo em direção a um futuro mais estável, independente e poderoso. Afinal, o maior superpoder de um jovem é o tempo – use-o com sabedoria!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04504D-F5C6-3B23-7898-EC2F540E86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F206452-67E0-220C-40AE-416A35A42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88" y="4814047"/>
            <a:ext cx="8350623" cy="798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42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BDAE0-A2C2-7211-113C-9F54678FA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5359187A-9ACD-80E8-A0D2-E08E196E4B94}"/>
              </a:ext>
            </a:extLst>
          </p:cNvPr>
          <p:cNvSpPr/>
          <p:nvPr/>
        </p:nvSpPr>
        <p:spPr>
          <a:xfrm>
            <a:off x="67235" y="0"/>
            <a:ext cx="9601200" cy="128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2CE5F2-1B33-D3F8-126B-FBEA7F634D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90" y="376518"/>
            <a:ext cx="8161020" cy="1694329"/>
          </a:xfrm>
        </p:spPr>
        <p:txBody>
          <a:bodyPr>
            <a:noAutofit/>
          </a:bodyPr>
          <a:lstStyle/>
          <a:p>
            <a:pPr algn="just" defTabSz="457200"/>
            <a:r>
              <a:rPr lang="pt-BR" sz="6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Agradecimento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526E53-D821-BDA8-BDDB-C99CB23E70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6256EFB-E5DB-F165-BAD1-BDE8922E0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35" y="2823882"/>
            <a:ext cx="96012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418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F475C-B2DC-0F22-572D-AD6660F58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01D14577-35C9-65F7-C80C-6AE62C08FD5A}"/>
              </a:ext>
            </a:extLst>
          </p:cNvPr>
          <p:cNvSpPr/>
          <p:nvPr/>
        </p:nvSpPr>
        <p:spPr>
          <a:xfrm>
            <a:off x="67235" y="0"/>
            <a:ext cx="9601200" cy="128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B77CEA-E4EA-F6CA-E363-2A76F3A1E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90" y="779929"/>
            <a:ext cx="8161020" cy="10919012"/>
          </a:xfrm>
        </p:spPr>
        <p:txBody>
          <a:bodyPr>
            <a:noAutofit/>
          </a:bodyPr>
          <a:lstStyle/>
          <a:p>
            <a:pPr algn="ctr" defTabSz="457200">
              <a:lnSpc>
                <a:spcPct val="150000"/>
              </a:lnSpc>
            </a:pPr>
            <a: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Uau, você chegou até aqui!</a:t>
            </a:r>
            <a:b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</a:br>
            <a: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Quero agradecer de coração por ter dedicado seu tempo para ler o meu </a:t>
            </a:r>
            <a:r>
              <a:rPr lang="pt-BR" sz="2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eBook</a:t>
            </a:r>
            <a: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! 🎉 </a:t>
            </a:r>
            <a:b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</a:br>
            <a: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Espero que tenha aprendido algo novo e que as dicas e informações aqui te ajudem a dar um passo importante na sua jornada de investimentos</a:t>
            </a:r>
            <a:b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</a:br>
            <a: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.Agora, é hora de colocar tudo em prática! 💪 Lembre-se: o futuro começa com as escolhas que fazemos hoje, e você já está no caminho certo.</a:t>
            </a:r>
            <a:b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</a:br>
            <a: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Se gostou do conteúdo, não esquece de compartilhar com aquele amigo que também vai adorar! 😉</a:t>
            </a:r>
            <a:b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</a:br>
            <a:b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</a:br>
            <a: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Nos vemos em breve! 💸✨</a:t>
            </a:r>
            <a:b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</a:br>
            <a:b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</a:br>
            <a: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Com carinho,</a:t>
            </a:r>
            <a:b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</a:br>
            <a:r>
              <a:rPr lang="pt-BR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latin typeface="+mn-lt"/>
                <a:ea typeface="+mn-ea"/>
                <a:cs typeface="+mn-cs"/>
              </a:rPr>
              <a:t>Vanessa Tardioli </a:t>
            </a:r>
          </a:p>
        </p:txBody>
      </p:sp>
    </p:spTree>
    <p:extLst>
      <p:ext uri="{BB962C8B-B14F-4D97-AF65-F5344CB8AC3E}">
        <p14:creationId xmlns:p14="http://schemas.microsoft.com/office/powerpoint/2010/main" val="2513714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6BFB80-0BD7-A949-293B-71BDA4F9EC4D}"/>
              </a:ext>
            </a:extLst>
          </p:cNvPr>
          <p:cNvSpPr/>
          <p:nvPr/>
        </p:nvSpPr>
        <p:spPr>
          <a:xfrm>
            <a:off x="2039536" y="1165005"/>
            <a:ext cx="7185146" cy="19816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Capítulo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1:</a:t>
            </a:r>
            <a:br>
              <a:rPr lang="pt-B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</a:b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Por Que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Você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Deve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Assumir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o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Controle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das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Finanças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lnSpc>
                <a:spcPct val="150000"/>
              </a:lnSpc>
              <a:buNone/>
            </a:pPr>
            <a:endParaRPr lang="pt-BR" sz="2400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pt-BR" sz="2400" dirty="0"/>
              <a:t>Antes de casamento e filhos, você tem a oportunidade de criar uma base financeira sólida. É o momento ideal para economizar, investir e planejar o futuro. Nesta fase, cada decisão financeira pode render frutos a longo prazo.</a:t>
            </a:r>
            <a:endParaRPr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29CCDBA-449A-568A-65A0-46384832F60E}"/>
              </a:ext>
            </a:extLst>
          </p:cNvPr>
          <p:cNvSpPr/>
          <p:nvPr/>
        </p:nvSpPr>
        <p:spPr>
          <a:xfrm>
            <a:off x="2042462" y="1165005"/>
            <a:ext cx="6898656" cy="19009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Capítulo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2: </a:t>
            </a:r>
            <a:br>
              <a:rPr lang="pt-B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</a:b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Como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Separar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Suas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Finanças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e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Organizar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Seu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Orçamento</a:t>
            </a:r>
            <a:endParaRPr sz="32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2463" y="4921623"/>
            <a:ext cx="6918660" cy="709280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600" dirty="0" err="1"/>
              <a:t>Divida</a:t>
            </a:r>
            <a:r>
              <a:rPr sz="2600" dirty="0"/>
              <a:t> </a:t>
            </a:r>
            <a:r>
              <a:rPr sz="2600" dirty="0" err="1"/>
              <a:t>sua</a:t>
            </a:r>
            <a:r>
              <a:rPr sz="2600" dirty="0"/>
              <a:t> </a:t>
            </a:r>
            <a:r>
              <a:rPr sz="2600" dirty="0" err="1"/>
              <a:t>renda</a:t>
            </a:r>
            <a:r>
              <a:rPr sz="2600" dirty="0"/>
              <a:t> </a:t>
            </a:r>
            <a:r>
              <a:rPr sz="2600" dirty="0" err="1"/>
              <a:t>em</a:t>
            </a:r>
            <a:r>
              <a:rPr sz="2600" dirty="0"/>
              <a:t> </a:t>
            </a:r>
            <a:r>
              <a:rPr sz="2600" dirty="0" err="1"/>
              <a:t>categorias</a:t>
            </a:r>
            <a:r>
              <a:rPr sz="2600" dirty="0"/>
              <a:t>:</a:t>
            </a:r>
          </a:p>
          <a:p>
            <a:pPr>
              <a:lnSpc>
                <a:spcPct val="150000"/>
              </a:lnSpc>
            </a:pPr>
            <a:r>
              <a:rPr sz="2600" dirty="0"/>
              <a:t>- </a:t>
            </a:r>
            <a:r>
              <a:rPr sz="2600" dirty="0" err="1"/>
              <a:t>Essenciais</a:t>
            </a:r>
            <a:r>
              <a:rPr sz="2600" dirty="0"/>
              <a:t> (50%): </a:t>
            </a:r>
            <a:r>
              <a:rPr sz="2600" dirty="0" err="1"/>
              <a:t>Aluguel</a:t>
            </a:r>
            <a:r>
              <a:rPr sz="2600" dirty="0"/>
              <a:t>, </a:t>
            </a:r>
            <a:r>
              <a:rPr sz="2600" dirty="0" err="1"/>
              <a:t>transporte</a:t>
            </a:r>
            <a:r>
              <a:rPr sz="2600" dirty="0"/>
              <a:t>, </a:t>
            </a:r>
            <a:r>
              <a:rPr sz="2600" dirty="0" err="1"/>
              <a:t>alimentação</a:t>
            </a:r>
            <a:r>
              <a:rPr sz="2600" dirty="0"/>
              <a:t>.</a:t>
            </a:r>
          </a:p>
          <a:p>
            <a:pPr>
              <a:lnSpc>
                <a:spcPct val="150000"/>
              </a:lnSpc>
            </a:pPr>
            <a:r>
              <a:rPr sz="2600" dirty="0"/>
              <a:t>- Economia e </a:t>
            </a:r>
            <a:r>
              <a:rPr sz="2600" dirty="0" err="1"/>
              <a:t>investimentos</a:t>
            </a:r>
            <a:r>
              <a:rPr sz="2600" dirty="0"/>
              <a:t> (30%): Base do </a:t>
            </a:r>
            <a:r>
              <a:rPr sz="2600" dirty="0" err="1"/>
              <a:t>futuro</a:t>
            </a:r>
            <a:r>
              <a:rPr sz="2600" dirty="0"/>
              <a:t> </a:t>
            </a:r>
            <a:r>
              <a:rPr sz="2600" dirty="0" err="1"/>
              <a:t>financeiro</a:t>
            </a:r>
            <a:r>
              <a:rPr sz="2600" dirty="0"/>
              <a:t>.</a:t>
            </a:r>
          </a:p>
          <a:p>
            <a:pPr>
              <a:lnSpc>
                <a:spcPct val="150000"/>
              </a:lnSpc>
            </a:pPr>
            <a:r>
              <a:rPr sz="2600" dirty="0"/>
              <a:t>- Lazer e extras (20%): </a:t>
            </a:r>
            <a:r>
              <a:rPr sz="2600" dirty="0" err="1"/>
              <a:t>Equilíbrio</a:t>
            </a:r>
            <a:r>
              <a:rPr sz="2600" dirty="0"/>
              <a:t> entre </a:t>
            </a:r>
            <a:r>
              <a:rPr sz="2600" dirty="0" err="1"/>
              <a:t>responsabilidade</a:t>
            </a:r>
            <a:r>
              <a:rPr sz="2600" dirty="0"/>
              <a:t> e </a:t>
            </a:r>
            <a:r>
              <a:rPr sz="2600" dirty="0" err="1"/>
              <a:t>diversão</a:t>
            </a:r>
            <a:r>
              <a:rPr sz="2600" dirty="0"/>
              <a:t>.</a:t>
            </a:r>
          </a:p>
          <a:p>
            <a:pPr>
              <a:lnSpc>
                <a:spcPct val="150000"/>
              </a:lnSpc>
            </a:pPr>
            <a:r>
              <a:rPr sz="2600" dirty="0"/>
              <a:t>Use ferramentas </a:t>
            </a:r>
            <a:r>
              <a:rPr sz="2600" dirty="0" err="1"/>
              <a:t>como</a:t>
            </a:r>
            <a:r>
              <a:rPr sz="2600" dirty="0"/>
              <a:t> </a:t>
            </a:r>
            <a:r>
              <a:rPr sz="2600" dirty="0" err="1"/>
              <a:t>Mobills</a:t>
            </a:r>
            <a:r>
              <a:rPr sz="2600" dirty="0"/>
              <a:t> </a:t>
            </a:r>
            <a:r>
              <a:rPr sz="2600" dirty="0" err="1"/>
              <a:t>ou</a:t>
            </a:r>
            <a:r>
              <a:rPr sz="2600" dirty="0"/>
              <a:t> </a:t>
            </a:r>
            <a:r>
              <a:rPr sz="2600" dirty="0" err="1"/>
              <a:t>Organizze</a:t>
            </a:r>
            <a:r>
              <a:rPr sz="2600" dirty="0"/>
              <a:t> para </a:t>
            </a:r>
            <a:r>
              <a:rPr sz="2600" dirty="0" err="1"/>
              <a:t>gerenciar</a:t>
            </a:r>
            <a:r>
              <a:rPr sz="2600" dirty="0"/>
              <a:t> </a:t>
            </a:r>
            <a:r>
              <a:rPr sz="2600" dirty="0" err="1"/>
              <a:t>gastos</a:t>
            </a:r>
            <a:r>
              <a:rPr sz="4000" dirty="0"/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87E886F-249D-1663-F1E0-F8ED45DA97DE}"/>
              </a:ext>
            </a:extLst>
          </p:cNvPr>
          <p:cNvSpPr/>
          <p:nvPr/>
        </p:nvSpPr>
        <p:spPr>
          <a:xfrm>
            <a:off x="2039536" y="951645"/>
            <a:ext cx="6674158" cy="19260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Capítulo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3: </a:t>
            </a:r>
            <a:br>
              <a:rPr lang="pt-B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</a:b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O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Desafio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de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Economizar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30% da Renda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C364DCD-4055-DB8F-5031-9C4301C269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64712" y="3868167"/>
            <a:ext cx="6674158" cy="7848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2400" dirty="0"/>
              <a:t>1. Crie um Orçamento Pessoal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2400" dirty="0"/>
              <a:t>Defina quanto você ganha, quanto gasta e onde pode cortar. Ter um controle das suas finanças vai ajudar a evitar gastos impulsivos e a focar no que realmente importa.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2400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2400" dirty="0"/>
              <a:t>2. Corte Despesas Desnecessárias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2400" dirty="0"/>
              <a:t>Revise suas assinaturas (streaming, academias, apps, etc.) e veja se realmente usa todos os serviços. Cancelar aqueles que você não usa pode gerar uma boa economia.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2400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2400" dirty="0"/>
              <a:t>3. Compre com Planejamento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2400" dirty="0"/>
              <a:t>Antes de ir às compras, faça uma lista do que precisa. Evite comprar por impulso! Pesquisar preços também pode fazer a diferença — a comparação entre lojas pode garantir que você pague menos.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846A33-84CB-83C2-BDFC-BD3B8263A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9536" y="295835"/>
            <a:ext cx="6921584" cy="11429999"/>
          </a:xfrm>
        </p:spPr>
        <p:txBody>
          <a:bodyPr>
            <a:normAutofit fontScale="25000" lnSpcReduction="20000"/>
          </a:bodyPr>
          <a:lstStyle/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9600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9600" b="1" dirty="0"/>
              <a:t>4. Prepare suas Refeições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9600" dirty="0"/>
              <a:t>Comer fora pode ser uma grande fonte de gastos. Cozinhar em casa é muito mais barato e saudável. Além disso, você pode fazer marmitas para a semana toda e economizar no almoço do trabalho.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9600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9600" b="1" dirty="0"/>
              <a:t>5. Use Cupons e Descontos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9600" dirty="0"/>
              <a:t>Fique de olho em promoções, cupons de desconto e </a:t>
            </a:r>
            <a:r>
              <a:rPr lang="pt-BR" altLang="pt-BR" sz="9600" dirty="0" err="1"/>
              <a:t>cashback</a:t>
            </a:r>
            <a:r>
              <a:rPr lang="pt-BR" altLang="pt-BR" sz="9600" dirty="0"/>
              <a:t>. Hoje em dia, é possível encontrar várias formas de pagar menos por produtos e serviços.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9600" b="1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9600" b="1" dirty="0"/>
              <a:t>6. Reduza os Custos de Energia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9600" dirty="0"/>
              <a:t>Desligue aparelhos que não está usando, aproveite a luz natural e substitua lâmpadas antigas por modelos mais econômicos. Isso pode diminuir bastante sua conta de energia.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9600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9600" b="1" dirty="0"/>
              <a:t>7. Aposte em Compras de Segunda Mão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9600" dirty="0"/>
              <a:t>Muitos itens, como roupas, móveis e eletrônicos, podem ser encontrados em brechós ou sites de segunda mão por um preço bem mais baixo e com qualidade.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9600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9600" b="1" dirty="0"/>
              <a:t>8. Evite Dívidas com Juros Altos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9600" dirty="0"/>
              <a:t>Evite usar cartões de crédito ou empréstimos com juros altos. Pague suas dívidas sempre que possível para não acumular juros. Se tiver parcelamentos, tente antecipar e quitar mais rápido.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9600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9600" b="1" dirty="0"/>
              <a:t>9. Automatize suas Economias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9600" dirty="0"/>
              <a:t>Configure uma transferência automática para uma conta poupança ou investimento logo após receber seu salário. Isso ajuda a garantir que você economize sem nem perceber!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96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380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2E3BAA-055D-6E18-7448-3BE36BCAE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1278" y="1131944"/>
            <a:ext cx="6921584" cy="7051561"/>
          </a:xfrm>
        </p:spPr>
        <p:txBody>
          <a:bodyPr/>
          <a:lstStyle/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2400" b="1" dirty="0"/>
              <a:t>10. Busque Atividades Gratuitas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2400" dirty="0"/>
              <a:t>Em vez de pagar por entretenimento caro, aproveite eventos gratuitos, atividades ao ar livre ou programas culturais gratuitos que muitas cidades oferecem.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2400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2400" b="1" dirty="0"/>
              <a:t>11. Transporte Público ou Carona </a:t>
            </a:r>
            <a:r>
              <a:rPr lang="pt-BR" altLang="pt-BR" sz="2400" dirty="0"/>
              <a:t>Compartilhada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2400" dirty="0"/>
              <a:t>Se possível, deixe o carro em casa e use transporte público, ou busque alternativas mais econômicas como caronas compartilhadas.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pt-BR" altLang="pt-BR" sz="2400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pt-BR" altLang="pt-BR" sz="2400" b="1" dirty="0"/>
              <a:t>12. Negocie Suas Contas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pt-BR" altLang="pt-BR" sz="2400" dirty="0"/>
              <a:t>Fale com empresas de telefonia, internet, TV a cabo e outros serviços para tentar negociar melhores condições. Muitas vezes, um simples telefonema pode resultar em descontos ou promoções. 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BA3DB11-4950-4897-9B58-DF54CD81E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288" y="8686799"/>
            <a:ext cx="3778624" cy="3778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14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DA22922-762B-D6D7-8A28-36AE344410DF}"/>
              </a:ext>
            </a:extLst>
          </p:cNvPr>
          <p:cNvSpPr/>
          <p:nvPr/>
        </p:nvSpPr>
        <p:spPr>
          <a:xfrm>
            <a:off x="1559859" y="1165003"/>
            <a:ext cx="7401262" cy="18740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Capítulo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4: </a:t>
            </a:r>
            <a:br>
              <a:rPr lang="pt-B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</a:b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Invista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No Futuro -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Estratégias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de Longo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Prazo</a:t>
            </a:r>
            <a:endParaRPr sz="32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9859" y="4222378"/>
            <a:ext cx="7799294" cy="789765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2400" dirty="0" err="1"/>
              <a:t>Previdência</a:t>
            </a:r>
            <a:r>
              <a:rPr sz="2400" dirty="0"/>
              <a:t> </a:t>
            </a:r>
            <a:r>
              <a:rPr sz="2400" dirty="0" err="1"/>
              <a:t>Privada</a:t>
            </a:r>
            <a:r>
              <a:rPr sz="2400" dirty="0"/>
              <a:t> (20%):</a:t>
            </a:r>
          </a:p>
          <a:p>
            <a:pPr marL="0" indent="0">
              <a:buNone/>
            </a:pPr>
            <a:r>
              <a:rPr sz="2400" dirty="0"/>
              <a:t>- PGBL </a:t>
            </a:r>
            <a:r>
              <a:rPr sz="2400" dirty="0" err="1"/>
              <a:t>ou</a:t>
            </a:r>
            <a:r>
              <a:rPr sz="2400" dirty="0"/>
              <a:t> VGBL </a:t>
            </a:r>
            <a:r>
              <a:rPr sz="2400" dirty="0" err="1"/>
              <a:t>conforme</a:t>
            </a:r>
            <a:r>
              <a:rPr sz="2400" dirty="0"/>
              <a:t> </a:t>
            </a:r>
            <a:r>
              <a:rPr sz="2400" dirty="0" err="1"/>
              <a:t>sua</a:t>
            </a:r>
            <a:r>
              <a:rPr sz="2400" dirty="0"/>
              <a:t> </a:t>
            </a:r>
            <a:r>
              <a:rPr sz="2400" dirty="0" err="1"/>
              <a:t>declaração</a:t>
            </a:r>
            <a:r>
              <a:rPr sz="2400" dirty="0"/>
              <a:t> de IR.</a:t>
            </a:r>
            <a:r>
              <a:rPr lang="pt-BR" sz="2400" dirty="0"/>
              <a:t> </a:t>
            </a:r>
            <a:r>
              <a:rPr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https://www.caixa.gov.br/voce/previdencia/</a:t>
            </a:r>
            <a:endParaRPr lang="pt-BR"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sz="2400" dirty="0"/>
              <a:t>Renda </a:t>
            </a:r>
            <a:r>
              <a:rPr sz="2400" dirty="0" err="1"/>
              <a:t>Fixa</a:t>
            </a:r>
            <a:r>
              <a:rPr sz="2400" dirty="0"/>
              <a:t> (70%):</a:t>
            </a:r>
          </a:p>
          <a:p>
            <a:pPr marL="0" indent="0">
              <a:buNone/>
            </a:pPr>
            <a:r>
              <a:rPr sz="2400" dirty="0"/>
              <a:t>- LCIs: </a:t>
            </a:r>
            <a:r>
              <a:rPr sz="2400" dirty="0" err="1"/>
              <a:t>Isentas</a:t>
            </a:r>
            <a:r>
              <a:rPr sz="2400" dirty="0"/>
              <a:t> de </a:t>
            </a:r>
            <a:r>
              <a:rPr sz="2400" dirty="0" err="1"/>
              <a:t>imposto</a:t>
            </a:r>
            <a:r>
              <a:rPr sz="2400" dirty="0"/>
              <a:t>. </a:t>
            </a:r>
            <a:r>
              <a:rPr sz="2400" dirty="0" err="1"/>
              <a:t>Saiba</a:t>
            </a:r>
            <a:r>
              <a:rPr sz="2400" dirty="0"/>
              <a:t> </a:t>
            </a:r>
            <a:r>
              <a:rPr sz="2400" dirty="0" err="1"/>
              <a:t>mais</a:t>
            </a:r>
            <a:r>
              <a:rPr sz="2400" dirty="0"/>
              <a:t>: </a:t>
            </a:r>
            <a:r>
              <a:rPr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https://www.caixa.gov.br/voce/poupanca-e-investimentos/</a:t>
            </a:r>
            <a:endParaRPr lang="pt-BR" sz="2400"/>
          </a:p>
          <a:p>
            <a:pPr marL="0" indent="0">
              <a:buNone/>
            </a:pPr>
            <a:endParaRPr lang="pt-BR" sz="2400"/>
          </a:p>
          <a:p>
            <a:pPr marL="0" indent="0">
              <a:buNone/>
            </a:pPr>
            <a:r>
              <a:rPr sz="2400" dirty="0"/>
              <a:t>- </a:t>
            </a:r>
            <a:r>
              <a:rPr sz="2400" dirty="0" err="1"/>
              <a:t>Tesouro</a:t>
            </a:r>
            <a:r>
              <a:rPr sz="2400" dirty="0"/>
              <a:t> </a:t>
            </a:r>
            <a:r>
              <a:rPr sz="2400" dirty="0" err="1"/>
              <a:t>Direto</a:t>
            </a:r>
            <a:r>
              <a:rPr sz="2400" dirty="0"/>
              <a:t>: Ideal para </a:t>
            </a:r>
            <a:r>
              <a:rPr sz="2400" dirty="0" err="1"/>
              <a:t>reserva</a:t>
            </a:r>
            <a:r>
              <a:rPr sz="2400" dirty="0"/>
              <a:t> de </a:t>
            </a:r>
            <a:r>
              <a:rPr sz="2400" dirty="0" err="1"/>
              <a:t>emergência</a:t>
            </a:r>
            <a:r>
              <a:rPr sz="2400" dirty="0"/>
              <a:t>.</a:t>
            </a:r>
            <a:endParaRPr lang="pt-BR"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sz="2400" dirty="0" err="1"/>
              <a:t>Ações</a:t>
            </a:r>
            <a:r>
              <a:rPr sz="2400" dirty="0"/>
              <a:t> (10%):</a:t>
            </a:r>
            <a:r>
              <a:rPr lang="pt-BR" sz="2400" dirty="0"/>
              <a:t> </a:t>
            </a:r>
            <a:endParaRPr sz="2400" dirty="0"/>
          </a:p>
          <a:p>
            <a:pPr marL="0" indent="0">
              <a:buNone/>
            </a:pPr>
            <a:r>
              <a:rPr lang="pt-BR" sz="2400" dirty="0"/>
              <a:t>- Invista em empresas sólidas e FIIs.</a:t>
            </a:r>
          </a:p>
          <a:p>
            <a:pPr marL="0" indent="0">
              <a:buNone/>
            </a:pPr>
            <a:r>
              <a:rPr sz="2400" dirty="0"/>
              <a:t>- </a:t>
            </a:r>
            <a:r>
              <a:rPr sz="2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https://www.caixa.gov.br/fundos-investimento/fundos-de-acoes/</a:t>
            </a:r>
            <a:endParaRPr lang="pt-BR" sz="2400" dirty="0"/>
          </a:p>
          <a:p>
            <a:pPr marL="0" indent="0"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748ED057-B4C3-B480-395D-4F194C4543D3}"/>
              </a:ext>
            </a:extLst>
          </p:cNvPr>
          <p:cNvSpPr/>
          <p:nvPr/>
        </p:nvSpPr>
        <p:spPr>
          <a:xfrm>
            <a:off x="2039537" y="1165005"/>
            <a:ext cx="6918659" cy="18471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Capítulo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5: </a:t>
            </a:r>
            <a:br>
              <a:rPr lang="pt-BR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</a:b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Exemplos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Práticos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de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Organização</a:t>
            </a:r>
            <a:r>
              <a:rPr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 </a:t>
            </a:r>
            <a:r>
              <a:rPr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</a:rPr>
              <a:t>Financeira</a:t>
            </a:r>
            <a:endParaRPr sz="32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2643" y="5029202"/>
            <a:ext cx="6921584" cy="66073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sz="2400" dirty="0"/>
              <a:t>Lucas, 25 </a:t>
            </a:r>
            <a:r>
              <a:rPr sz="2400" dirty="0" err="1"/>
              <a:t>anos</a:t>
            </a:r>
            <a:r>
              <a:rPr sz="2400" dirty="0"/>
              <a:t>, Renda: R$ 4.000</a:t>
            </a:r>
            <a:r>
              <a:rPr lang="pt-BR" sz="2400" dirty="0"/>
              <a:t>, ele poderia dividir seus recursos mensais:</a:t>
            </a:r>
          </a:p>
          <a:p>
            <a:pPr marL="0" indent="0">
              <a:buNone/>
            </a:pPr>
            <a:r>
              <a:rPr sz="2400" dirty="0"/>
              <a:t>- </a:t>
            </a:r>
            <a:r>
              <a:rPr sz="2400" dirty="0" err="1"/>
              <a:t>Previdência</a:t>
            </a:r>
            <a:r>
              <a:rPr sz="2400" dirty="0"/>
              <a:t> </a:t>
            </a:r>
            <a:r>
              <a:rPr sz="2400" dirty="0" err="1"/>
              <a:t>privada</a:t>
            </a:r>
            <a:r>
              <a:rPr sz="2400" dirty="0"/>
              <a:t>: R$ 240</a:t>
            </a:r>
          </a:p>
          <a:p>
            <a:pPr marL="0" indent="0">
              <a:buNone/>
            </a:pPr>
            <a:r>
              <a:rPr sz="2400" dirty="0"/>
              <a:t>- Renda </a:t>
            </a:r>
            <a:r>
              <a:rPr sz="2400" dirty="0" err="1"/>
              <a:t>fixa</a:t>
            </a:r>
            <a:r>
              <a:rPr sz="2400" dirty="0"/>
              <a:t>: R$ 840</a:t>
            </a:r>
          </a:p>
          <a:p>
            <a:pPr marL="0" indent="0">
              <a:buNone/>
            </a:pPr>
            <a:r>
              <a:rPr sz="2400" dirty="0"/>
              <a:t>- </a:t>
            </a:r>
            <a:r>
              <a:rPr sz="2400" dirty="0" err="1"/>
              <a:t>Ações</a:t>
            </a:r>
            <a:r>
              <a:rPr sz="2400" dirty="0"/>
              <a:t>: R$ 120</a:t>
            </a:r>
            <a:endParaRPr lang="pt-BR"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sz="2400" dirty="0"/>
              <a:t>Clara, 28 </a:t>
            </a:r>
            <a:r>
              <a:rPr sz="2400" dirty="0" err="1"/>
              <a:t>anos</a:t>
            </a:r>
            <a:r>
              <a:rPr sz="2400" dirty="0"/>
              <a:t>, Renda: R$ 5.000</a:t>
            </a:r>
            <a:r>
              <a:rPr lang="pt-BR" sz="2400" dirty="0"/>
              <a:t>, ela poderia dividir seus recursos mensais:</a:t>
            </a:r>
          </a:p>
          <a:p>
            <a:pPr marL="0" indent="0">
              <a:buNone/>
            </a:pPr>
            <a:r>
              <a:rPr sz="2400" dirty="0"/>
              <a:t>- </a:t>
            </a:r>
            <a:r>
              <a:rPr sz="2400" dirty="0" err="1"/>
              <a:t>Previdência</a:t>
            </a:r>
            <a:r>
              <a:rPr sz="2400" dirty="0"/>
              <a:t> </a:t>
            </a:r>
            <a:r>
              <a:rPr sz="2400" dirty="0" err="1"/>
              <a:t>privada</a:t>
            </a:r>
            <a:r>
              <a:rPr sz="2400" dirty="0"/>
              <a:t>: R$ 300</a:t>
            </a:r>
          </a:p>
          <a:p>
            <a:pPr marL="0" indent="0">
              <a:buNone/>
            </a:pPr>
            <a:r>
              <a:rPr sz="2400" dirty="0"/>
              <a:t>- Renda </a:t>
            </a:r>
            <a:r>
              <a:rPr sz="2400" dirty="0" err="1"/>
              <a:t>fixa</a:t>
            </a:r>
            <a:r>
              <a:rPr sz="2400" dirty="0"/>
              <a:t>: R$ 1.050</a:t>
            </a:r>
          </a:p>
          <a:p>
            <a:pPr marL="0" indent="0">
              <a:buNone/>
            </a:pPr>
            <a:r>
              <a:rPr sz="2400" dirty="0"/>
              <a:t>- </a:t>
            </a:r>
            <a:r>
              <a:rPr sz="2400" dirty="0" err="1"/>
              <a:t>Ações</a:t>
            </a:r>
            <a:r>
              <a:rPr sz="2400" dirty="0"/>
              <a:t>: R$ 150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AE71EBAE-0BF5-8478-AF29-693F1D44D5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" y="-2472680"/>
            <a:ext cx="2492990" cy="50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900" b="1">
                <a:latin typeface="Arial" panose="020B0604020202020204" pitchFamily="34" charset="0"/>
              </a:rPr>
              <a:t>Resumo das Simulações (com 8% ao ano)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>
              <a:latin typeface="Arial" panose="020B0604020202020204" pitchFamily="34" charset="0"/>
            </a:endParaRPr>
          </a:p>
        </p:txBody>
      </p:sp>
      <p:pic>
        <p:nvPicPr>
          <p:cNvPr id="22" name="Espaço Reservado para Conteúdo 21">
            <a:extLst>
              <a:ext uri="{FF2B5EF4-FFF2-40B4-BE49-F238E27FC236}">
                <a16:creationId xmlns:a16="http://schemas.microsoft.com/office/drawing/2014/main" id="{79383735-E77E-B81C-4AB4-F0ADF19EA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9621" y="9654991"/>
            <a:ext cx="6921500" cy="2319537"/>
          </a:xfrm>
        </p:spPr>
      </p:pic>
      <p:sp>
        <p:nvSpPr>
          <p:cNvPr id="24" name="Título 23">
            <a:extLst>
              <a:ext uri="{FF2B5EF4-FFF2-40B4-BE49-F238E27FC236}">
                <a16:creationId xmlns:a16="http://schemas.microsoft.com/office/drawing/2014/main" id="{32815C6D-4C2D-3EC8-7216-6E5CC9E4D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621" y="376518"/>
            <a:ext cx="6921500" cy="11241741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  <a:spcBef>
                <a:spcPts val="1050"/>
              </a:spcBef>
              <a:buClr>
                <a:schemeClr val="accent1"/>
              </a:buClr>
            </a:pP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Lucas 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(25 anos, investindo R$1.200/mês por 25 anos) terá aproximadamente R$992.290 ao final de 50 anos.</a:t>
            </a:r>
            <a:b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</a:br>
            <a:b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Clara (28 anos, investindo R$1.500/mês por 22 anos) terá aproximadamente R$994.932 ao final de 50 anos.</a:t>
            </a:r>
            <a:b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</a:br>
            <a:b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</a:b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Essa simulação mostra como tanto o tempo de contribuição quanto o valor mensal investido são fatores importantes para o crescimento do patrimônio a longo prazo.</a:t>
            </a:r>
            <a:b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</a:b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879829"/>
      </p:ext>
    </p:extLst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1023</TotalTime>
  <Words>1079</Words>
  <Application>Microsoft Office PowerPoint</Application>
  <PresentationFormat>Papel A3 (297 x 420 mm)</PresentationFormat>
  <Paragraphs>81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Cacho</vt:lpstr>
      <vt:lpstr>Vanessa Tardioli Pereira</vt:lpstr>
      <vt:lpstr>Capítulo 1: Por Que Você Deve Assumir o Controle das Finanças?</vt:lpstr>
      <vt:lpstr>Capítulo 2:  Como Separar Suas Finanças e Organizar Seu Orçamento</vt:lpstr>
      <vt:lpstr>Capítulo 3:  O Desafio de Economizar 30% da Renda</vt:lpstr>
      <vt:lpstr>Apresentação do PowerPoint</vt:lpstr>
      <vt:lpstr>Apresentação do PowerPoint</vt:lpstr>
      <vt:lpstr>Capítulo 4:  Invista No Futuro - Estratégias de Longo Prazo</vt:lpstr>
      <vt:lpstr>Capítulo 5:  Exemplos Práticos de Organização Financeira</vt:lpstr>
      <vt:lpstr>Lucas (25 anos, investindo R$1.200/mês por 25 anos) terá aproximadamente R$992.290 ao final de 50 anos.  Clara (28 anos, investindo R$1.500/mês por 22 anos) terá aproximadamente R$994.932 ao final de 50 anos.  Essa simulação mostra como tanto o tempo de contribuição quanto o valor mensal investido são fatores importantes para o crescimento do patrimônio a longo prazo. </vt:lpstr>
      <vt:lpstr>Capítulo 6:  Dicas de Ouro para Jovens Investidores</vt:lpstr>
      <vt:lpstr>A Liga dos Jovens Investidores é sobre transformar sonhos em realidade. Cada decisão financeira é um passo em direção a um futuro mais estável, independente e poderoso. Afinal, o maior superpoder de um jovem é o tempo – use-o com sabedoria!</vt:lpstr>
      <vt:lpstr>Agradecimento</vt:lpstr>
      <vt:lpstr>Uau, você chegou até aqui! Quero agradecer de coração por ter dedicado seu tempo para ler o meu eBook! 🎉  Espero que tenha aprendido algo novo e que as dicas e informações aqui te ajudem a dar um passo importante na sua jornada de investimentos .Agora, é hora de colocar tudo em prática! 💪 Lembre-se: o futuro começa com as escolhas que fazemos hoje, e você já está no caminho certo. Se gostou do conteúdo, não esquece de compartilhar com aquele amigo que também vai adorar! 😉  Nos vemos em breve! 💸✨  Com carinho, Vanessa Tardioli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VANESSA TARDIOLE</dc:creator>
  <cp:lastModifiedBy>VANESSA TARDIOLE</cp:lastModifiedBy>
  <cp:revision>6</cp:revision>
  <dcterms:created xsi:type="dcterms:W3CDTF">2025-01-13T18:15:04Z</dcterms:created>
  <dcterms:modified xsi:type="dcterms:W3CDTF">2025-01-14T11:23:35Z</dcterms:modified>
</cp:coreProperties>
</file>

<file path=docProps/thumbnail.jpeg>
</file>